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59" r:id="rId1"/>
    <p:sldMasterId id="2147483699" r:id="rId2"/>
  </p:sldMasterIdLst>
  <p:notesMasterIdLst>
    <p:notesMasterId r:id="rId20"/>
  </p:notesMasterIdLst>
  <p:handoutMasterIdLst>
    <p:handoutMasterId r:id="rId21"/>
  </p:handoutMasterIdLst>
  <p:sldIdLst>
    <p:sldId id="309" r:id="rId3"/>
    <p:sldId id="320" r:id="rId4"/>
    <p:sldId id="319" r:id="rId5"/>
    <p:sldId id="321" r:id="rId6"/>
    <p:sldId id="313" r:id="rId7"/>
    <p:sldId id="323" r:id="rId8"/>
    <p:sldId id="322" r:id="rId9"/>
    <p:sldId id="314" r:id="rId10"/>
    <p:sldId id="324" r:id="rId11"/>
    <p:sldId id="325" r:id="rId12"/>
    <p:sldId id="326" r:id="rId13"/>
    <p:sldId id="327" r:id="rId14"/>
    <p:sldId id="329" r:id="rId15"/>
    <p:sldId id="315" r:id="rId16"/>
    <p:sldId id="316" r:id="rId17"/>
    <p:sldId id="328" r:id="rId18"/>
    <p:sldId id="317" r:id="rId19"/>
  </p:sldIdLst>
  <p:sldSz cx="12192000" cy="6858000"/>
  <p:notesSz cx="9928225" cy="6797675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50"/>
    <a:srgbClr val="707070"/>
    <a:srgbClr val="006F5F"/>
    <a:srgbClr val="003E2F"/>
    <a:srgbClr val="E4B402"/>
    <a:srgbClr val="FFD800"/>
    <a:srgbClr val="009EE3"/>
    <a:srgbClr val="51AE32"/>
    <a:srgbClr val="779A2B"/>
    <a:srgbClr val="003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35190" autoAdjust="0"/>
  </p:normalViewPr>
  <p:slideViewPr>
    <p:cSldViewPr snapToGrid="0">
      <p:cViewPr varScale="1">
        <p:scale>
          <a:sx n="57" d="100"/>
          <a:sy n="57" d="100"/>
        </p:scale>
        <p:origin x="341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66" d="100"/>
          <a:sy n="166" d="100"/>
        </p:scale>
        <p:origin x="2440" y="88"/>
      </p:cViewPr>
      <p:guideLst>
        <p:guide orient="horz" pos="2142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A9E21-4981-413F-9BAB-A1BE42E0A624}" type="datetimeFigureOut">
              <a:rPr lang="de-DE" smtClean="0"/>
              <a:t>28.02.2024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872BD-D2C1-4FAA-A740-0001980793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7617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8750" y="509588"/>
            <a:ext cx="45307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B2B633-7BEC-49A7-B3BF-92E0C7E450E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96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3196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33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30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5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zh-CN" b="0" i="0" dirty="0">
              <a:solidFill>
                <a:srgbClr val="FFFFFF"/>
              </a:solidFill>
              <a:effectLst/>
              <a:latin typeface="HarmonyOS Sans"/>
            </a:endParaRPr>
          </a:p>
        </p:txBody>
      </p:sp>
    </p:spTree>
    <p:extLst>
      <p:ext uri="{BB962C8B-B14F-4D97-AF65-F5344CB8AC3E}">
        <p14:creationId xmlns:p14="http://schemas.microsoft.com/office/powerpoint/2010/main" val="31810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375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71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5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29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zh-CN" b="0" i="0" dirty="0">
              <a:solidFill>
                <a:srgbClr val="FFFFFF"/>
              </a:solidFill>
              <a:effectLst/>
              <a:latin typeface="HarmonyOS Sans"/>
            </a:endParaRPr>
          </a:p>
        </p:txBody>
      </p:sp>
    </p:spTree>
    <p:extLst>
      <p:ext uri="{BB962C8B-B14F-4D97-AF65-F5344CB8AC3E}">
        <p14:creationId xmlns:p14="http://schemas.microsoft.com/office/powerpoint/2010/main" val="306800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08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				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95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zh-CN" b="0" i="0" dirty="0">
              <a:solidFill>
                <a:srgbClr val="FFFFFF"/>
              </a:solidFill>
              <a:effectLst/>
              <a:latin typeface="HarmonyOS Sans"/>
            </a:endParaRPr>
          </a:p>
        </p:txBody>
      </p:sp>
    </p:spTree>
    <p:extLst>
      <p:ext uri="{BB962C8B-B14F-4D97-AF65-F5344CB8AC3E}">
        <p14:creationId xmlns:p14="http://schemas.microsoft.com/office/powerpoint/2010/main" val="140565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how I deploy the backend.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25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24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egm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 hasCustomPrompt="1"/>
          </p:nvPr>
        </p:nvSpPr>
        <p:spPr>
          <a:xfrm>
            <a:off x="2387600" y="266700"/>
            <a:ext cx="9504363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20938"/>
            <a:ext cx="12192000" cy="409674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26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bl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468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8" y="1376363"/>
            <a:ext cx="3779837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8" y="3497580"/>
            <a:ext cx="3779837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151784" y="1376363"/>
            <a:ext cx="3852391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51313" y="3497580"/>
            <a:ext cx="3852862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9"/>
          </p:nvPr>
        </p:nvSpPr>
        <p:spPr>
          <a:xfrm>
            <a:off x="8184232" y="1376363"/>
            <a:ext cx="3815681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3563" y="3497580"/>
            <a:ext cx="3816350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66122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5042" userDrawn="1">
          <p15:clr>
            <a:srgbClr val="5ACBF0"/>
          </p15:clr>
        </p15:guide>
        <p15:guide id="1" pos="2502" userDrawn="1">
          <p15:clr>
            <a:srgbClr val="5ACBF0"/>
          </p15:clr>
        </p15:guide>
        <p15:guide id="2" pos="2615" userDrawn="1">
          <p15:clr>
            <a:srgbClr val="5ACBF0"/>
          </p15:clr>
        </p15:guide>
        <p15:guide id="3" orient="horz" pos="867" userDrawn="1">
          <p15:clr>
            <a:srgbClr val="5ACBF0"/>
          </p15:clr>
        </p15:guide>
        <p15:guide id="4" orient="horz" pos="754" userDrawn="1">
          <p15:clr>
            <a:srgbClr val="5ACBF0"/>
          </p15:clr>
        </p15:guide>
        <p15:guide id="5" pos="515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ls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 hasCustomPrompt="1"/>
          </p:nvPr>
        </p:nvSpPr>
        <p:spPr>
          <a:xfrm>
            <a:off x="2387600" y="266700"/>
            <a:ext cx="9504362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20938"/>
            <a:ext cx="2711450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2711450" y="2420938"/>
            <a:ext cx="5225098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940040" y="2420938"/>
            <a:ext cx="4251960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334963" y="5200968"/>
            <a:ext cx="1404937" cy="9998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387601" y="5139267"/>
            <a:ext cx="9504362" cy="10615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7955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3067" userDrawn="1">
          <p15:clr>
            <a:srgbClr val="5ACBF0"/>
          </p15:clr>
        </p15:guide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  <p15:guide id="9" orient="horz" pos="3271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ö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25"/>
          <p:cNvSpPr>
            <a:spLocks noGrp="1"/>
          </p:cNvSpPr>
          <p:nvPr>
            <p:ph type="title" hasCustomPrompt="1"/>
          </p:nvPr>
        </p:nvSpPr>
        <p:spPr>
          <a:xfrm>
            <a:off x="2387600" y="266700"/>
            <a:ext cx="9504362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334963" y="1844675"/>
            <a:ext cx="1404937" cy="13811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711449" y="1775461"/>
            <a:ext cx="9180513" cy="5181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711450" y="2420938"/>
            <a:ext cx="9480550" cy="409674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815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ß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 hasCustomPrompt="1"/>
          </p:nvPr>
        </p:nvSpPr>
        <p:spPr>
          <a:xfrm>
            <a:off x="2387600" y="266700"/>
            <a:ext cx="9504363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484313"/>
            <a:ext cx="316992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177540" y="1484313"/>
            <a:ext cx="493014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115300" y="1484313"/>
            <a:ext cx="407670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4938395"/>
            <a:ext cx="11557000" cy="12623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953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749" userDrawn="1">
          <p15:clr>
            <a:srgbClr val="5ACBF0"/>
          </p15:clr>
        </p15:guide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935" userDrawn="1">
          <p15:clr>
            <a:srgbClr val="000000"/>
          </p15:clr>
        </p15:guide>
        <p15:guide id="8" orient="horz" pos="1525">
          <p15:clr>
            <a:srgbClr val="5ACBF0"/>
          </p15:clr>
        </p15:guide>
        <p15:guide id="9" pos="3931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chenh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Junior Professorship of Media Computing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1996440"/>
            <a:ext cx="11807825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398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5795962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03950" y="2060574"/>
            <a:ext cx="5795963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94367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2" userDrawn="1">
          <p15:clr>
            <a:srgbClr val="5ACBF0"/>
          </p15:clr>
        </p15:guide>
        <p15:guide id="2" pos="3908" userDrawn="1">
          <p15:clr>
            <a:srgbClr val="5ACBF0"/>
          </p15:clr>
        </p15:guide>
        <p15:guide id="3" orient="horz" pos="1298" userDrawn="1">
          <p15:clr>
            <a:srgbClr val="5ACBF0"/>
          </p15:clr>
        </p15:guide>
        <p15:guide id="4" orient="horz" pos="1162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i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5795962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192088" y="4618672"/>
            <a:ext cx="5795962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203951" y="2060575"/>
            <a:ext cx="5795962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203950" y="4618672"/>
            <a:ext cx="5795962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58243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2">
          <p15:clr>
            <a:srgbClr val="5ACBF0"/>
          </p15:clr>
        </p15:guide>
        <p15:guide id="2" pos="3908">
          <p15:clr>
            <a:srgbClr val="5ACBF0"/>
          </p15:clr>
        </p15:guide>
        <p15:guide id="3" orient="horz" pos="1298">
          <p15:clr>
            <a:srgbClr val="5ACBF0"/>
          </p15:clr>
        </p15:guide>
        <p15:guide id="4" orient="horz" pos="116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benst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3708399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16387" y="2060574"/>
            <a:ext cx="7883525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3849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57" userDrawn="1">
          <p15:clr>
            <a:srgbClr val="5ACBF0"/>
          </p15:clr>
        </p15:guide>
        <p15:guide id="2" pos="2593" userDrawn="1">
          <p15:clr>
            <a:srgbClr val="5ACBF0"/>
          </p15:clr>
        </p15:guide>
        <p15:guide id="3" orient="horz" pos="1298">
          <p15:clr>
            <a:srgbClr val="5ACBF0"/>
          </p15:clr>
        </p15:guide>
        <p15:guide id="4" orient="horz" pos="116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enschl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192088" y="908050"/>
            <a:ext cx="790576" cy="928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8925" y="908050"/>
            <a:ext cx="10440988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1558925" y="1996440"/>
            <a:ext cx="10440988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7298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61369" y="333375"/>
            <a:ext cx="0" cy="827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6525344"/>
            <a:ext cx="12192000" cy="1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"/>
          <p:cNvSpPr txBox="1">
            <a:spLocks noChangeArrowheads="1"/>
          </p:cNvSpPr>
          <p:nvPr userDrawn="1"/>
        </p:nvSpPr>
        <p:spPr bwMode="auto">
          <a:xfrm>
            <a:off x="192089" y="6525345"/>
            <a:ext cx="5759896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Online</a:t>
            </a:r>
            <a:r>
              <a:rPr lang="de-DE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29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altLang="zh-CN" sz="1400" dirty="0" err="1">
                <a:latin typeface="Roboto" panose="02000000000000000000" pitchFamily="2" charset="0"/>
                <a:ea typeface="Roboto" panose="02000000000000000000" pitchFamily="2" charset="0"/>
              </a:rPr>
              <a:t>Februar</a:t>
            </a:r>
            <a:r>
              <a:rPr lang="de-DE" sz="1400" baseline="0" dirty="0">
                <a:latin typeface="Roboto" panose="02000000000000000000" pitchFamily="2" charset="0"/>
                <a:ea typeface="Roboto" panose="02000000000000000000" pitchFamily="2" charset="0"/>
              </a:rPr>
              <a:t> 2024</a:t>
            </a:r>
            <a:r>
              <a:rPr lang="de-DE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</a:t>
            </a:r>
            <a:r>
              <a:rPr lang="en-US" altLang="zh-CN" sz="14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Maoyin</a:t>
            </a:r>
            <a:r>
              <a:rPr lang="en-US" altLang="zh-CN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Sun</a:t>
            </a:r>
            <a:endParaRPr lang="de-DE" sz="1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8252460" y="6525345"/>
            <a:ext cx="3747453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https://www.tu-chemnitz.de/informatik/mc/</a:t>
            </a:r>
          </a:p>
        </p:txBody>
      </p:sp>
      <p:pic>
        <p:nvPicPr>
          <p:cNvPr id="3" name="Grafik 2" title="Logo der TU Chemnitz mit Bezug zur Kulturhauptstadt 202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33375"/>
            <a:ext cx="1388034" cy="827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3" r:id="rId2"/>
    <p:sldLayoutId id="2147483751" r:id="rId3"/>
    <p:sldLayoutId id="2147483752" r:id="rId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000000"/>
          </p15:clr>
        </p15:guide>
        <p15:guide id="2" orient="horz" pos="210">
          <p15:clr>
            <a:srgbClr val="9FCC3B"/>
          </p15:clr>
        </p15:guide>
        <p15:guide id="3" orient="horz" pos="731">
          <p15:clr>
            <a:srgbClr val="9FCC3B"/>
          </p15:clr>
        </p15:guide>
        <p15:guide id="4" pos="1300" userDrawn="1">
          <p15:clr>
            <a:srgbClr val="9FCC3B"/>
          </p15:clr>
        </p15:guide>
        <p15:guide id="5" pos="1096" userDrawn="1">
          <p15:clr>
            <a:srgbClr val="9FCC3B"/>
          </p15:clr>
        </p15:guide>
        <p15:guide id="6" pos="1504" userDrawn="1">
          <p15:clr>
            <a:srgbClr val="9FCC3B"/>
          </p15:clr>
        </p15:guide>
        <p15:guide id="7" pos="7491">
          <p15:clr>
            <a:srgbClr val="000000"/>
          </p15:clr>
        </p15:guide>
        <p15:guide id="8" orient="horz" pos="3906">
          <p15:clr>
            <a:srgbClr val="000000"/>
          </p15:clr>
        </p15:guide>
        <p15:guide id="9" orient="horz" pos="1162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274"/>
            <a:ext cx="12192000" cy="76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66868" y="152713"/>
            <a:ext cx="0" cy="46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6525344"/>
            <a:ext cx="12192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5"/>
          <p:cNvSpPr txBox="1">
            <a:spLocks noChangeArrowheads="1"/>
          </p:cNvSpPr>
          <p:nvPr userDrawn="1"/>
        </p:nvSpPr>
        <p:spPr bwMode="auto">
          <a:xfrm>
            <a:off x="8252460" y="6525345"/>
            <a:ext cx="3747453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altLang="zh-CN" sz="1400" dirty="0">
                <a:latin typeface="Roboto" panose="02000000000000000000" pitchFamily="2" charset="0"/>
                <a:ea typeface="Roboto" panose="02000000000000000000" pitchFamily="2" charset="0"/>
              </a:rPr>
              <a:t>https://www.tu-chemnitz.de/informatik/mc/</a:t>
            </a:r>
          </a:p>
        </p:txBody>
      </p:sp>
      <p:sp>
        <p:nvSpPr>
          <p:cNvPr id="34" name="Fußzeilenplatzhalter 4"/>
          <p:cNvSpPr txBox="1">
            <a:spLocks/>
          </p:cNvSpPr>
          <p:nvPr userDrawn="1"/>
        </p:nvSpPr>
        <p:spPr>
          <a:xfrm>
            <a:off x="4655840" y="6526933"/>
            <a:ext cx="5593060" cy="33265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72C5D026-0A5E-414E-BDD7-AEAAC7E56A8F}" type="slidenum">
              <a:rPr lang="de-DE" sz="1400" smtClean="0">
                <a:latin typeface="Roboto" panose="02000000000000000000" pitchFamily="2" charset="0"/>
                <a:ea typeface="Roboto" panose="02000000000000000000" pitchFamily="2" charset="0"/>
              </a:rPr>
              <a:pPr algn="ctr">
                <a:defRPr/>
              </a:pPr>
              <a:t>‹#›</a:t>
            </a:fld>
            <a:endParaRPr lang="de-DE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 userDrawn="1"/>
        </p:nvSpPr>
        <p:spPr bwMode="auto">
          <a:xfrm>
            <a:off x="192089" y="6525345"/>
            <a:ext cx="5759896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altLang="zh-CN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Online ∙ 29</a:t>
            </a:r>
            <a:r>
              <a:rPr lang="de-DE" altLang="zh-CN" sz="14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altLang="zh-CN" sz="1400" dirty="0" err="1">
                <a:latin typeface="Roboto" panose="02000000000000000000" pitchFamily="2" charset="0"/>
                <a:ea typeface="Roboto" panose="02000000000000000000" pitchFamily="2" charset="0"/>
              </a:rPr>
              <a:t>Februar</a:t>
            </a:r>
            <a:r>
              <a:rPr lang="de-DE" altLang="zh-CN" sz="1400" baseline="0" dirty="0">
                <a:latin typeface="Roboto" panose="02000000000000000000" pitchFamily="2" charset="0"/>
                <a:ea typeface="Roboto" panose="02000000000000000000" pitchFamily="2" charset="0"/>
              </a:rPr>
              <a:t> 2024</a:t>
            </a:r>
            <a:r>
              <a:rPr lang="de-DE" altLang="zh-CN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</a:t>
            </a:r>
            <a:r>
              <a:rPr lang="en-US" altLang="zh-CN" sz="1400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Maoyin</a:t>
            </a:r>
            <a:r>
              <a:rPr lang="en-US" altLang="zh-CN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Sun</a:t>
            </a:r>
            <a:endParaRPr lang="de-DE" altLang="zh-CN" sz="1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pic>
        <p:nvPicPr>
          <p:cNvPr id="10" name="Grafik 9" title="Logo der TU Chemnitz mit Bezug zur Kulturhauptstadt 20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9" y="152400"/>
            <a:ext cx="785406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3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4" r:id="rId2"/>
    <p:sldLayoutId id="2147483755" r:id="rId3"/>
    <p:sldLayoutId id="2147483756" r:id="rId4"/>
    <p:sldLayoutId id="2147483719" r:id="rId5"/>
    <p:sldLayoutId id="2147483757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9FCC3B"/>
          </p15:clr>
        </p15:guide>
        <p15:guide id="2" orient="horz" pos="391" userDrawn="1">
          <p15:clr>
            <a:srgbClr val="9FCC3B"/>
          </p15:clr>
        </p15:guide>
        <p15:guide id="3" pos="846" userDrawn="1">
          <p15:clr>
            <a:srgbClr val="9FCC3B"/>
          </p15:clr>
        </p15:guide>
        <p15:guide id="4" pos="121" userDrawn="1">
          <p15:clr>
            <a:srgbClr val="000000"/>
          </p15:clr>
        </p15:guide>
        <p15:guide id="5" pos="733" userDrawn="1">
          <p15:clr>
            <a:srgbClr val="9FCC3B"/>
          </p15:clr>
        </p15:guide>
        <p15:guide id="6" pos="619" userDrawn="1">
          <p15:clr>
            <a:srgbClr val="9FCC3B"/>
          </p15:clr>
        </p15:guide>
        <p15:guide id="7" pos="7559" userDrawn="1">
          <p15:clr>
            <a:srgbClr val="000000"/>
          </p15:clr>
        </p15:guide>
        <p15:guide id="8" orient="horz" pos="572" userDrawn="1">
          <p15:clr>
            <a:srgbClr val="000000"/>
          </p15:clr>
        </p15:guide>
        <p15:guide id="9" orient="horz" pos="3997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420/in2017_2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145/3343031.335060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7600" y="266700"/>
            <a:ext cx="9504363" cy="893763"/>
          </a:xfrm>
        </p:spPr>
        <p:txBody>
          <a:bodyPr/>
          <a:lstStyle/>
          <a:p>
            <a:r>
              <a:rPr lang="en-US" altLang="zh-CN" dirty="0"/>
              <a:t>Department of Computer Science</a:t>
            </a:r>
            <a:br>
              <a:rPr lang="en-US" altLang="zh-CN" dirty="0"/>
            </a:br>
            <a:r>
              <a:rPr lang="en-US" altLang="zh-CN" dirty="0"/>
              <a:t>Junior Professorship of Media Computing</a:t>
            </a:r>
            <a:endParaRPr lang="de-DE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C1AD95C-5C2C-4AD7-4E7C-5000BC4AF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System Design, Implementation and Evaluation of a User-centered Application for Indoor Sound Classification</a:t>
            </a:r>
            <a:endParaRPr lang="zh-CN" altLang="en-US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DB8C82DA-BB6A-BF07-8E35-37FAB43218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491" b="214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032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9F0404C-EA6B-8100-6EC1-85B53720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8077A1E-1333-A254-24B0-C88F27D7AC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1848467-BC91-8022-0770-8B9E53789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5CACEC-551F-5614-3044-32AB0FC4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1" y="2692880"/>
            <a:ext cx="4945149" cy="26491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CC6B65-AD93-D8B0-47B5-7EB0A99D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73" y="3337901"/>
            <a:ext cx="2884724" cy="15253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3C1823-8692-8C29-CF7F-9F6E2076A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604" y="3971631"/>
            <a:ext cx="5537341" cy="20307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1C6BBA-7F37-C93F-043D-A4B7E8ACC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604" y="1889899"/>
            <a:ext cx="5525193" cy="19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F1D4C-EE59-93AB-27B6-FBE14DE4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64A4E-41E5-D3A3-867E-636FBD40D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7ADC470E-4922-6DB3-BC63-4E33EB8A4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2C5236-3F36-DB2D-BAAD-31BE65F95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08F652-8977-AE10-CD17-F3718422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2060573"/>
            <a:ext cx="5876283" cy="39467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DFCB5C-D6BA-75E5-A44B-AB2E70540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01" y="2060573"/>
            <a:ext cx="4109374" cy="42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9B3DF-8D59-DEA5-EC4B-0DF0F413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7C72C-3CFA-A307-C1E6-DA8AC9C06E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5CD6D0-E8BF-DBD1-7B5A-5DDCA9BB1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Realtime performance tracking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D1FD674-6F7C-E0EB-8058-D6A8051B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" y="2058962"/>
            <a:ext cx="5791499" cy="3998245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4E62783-B02B-6B53-19A4-5A8DF52B3A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7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41F9-9F99-C6DF-0E98-85F235E3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3C8F3-09D2-F0B2-3D0F-9256C4E79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44C3D4-5E5A-DEA5-B406-1EB0B6558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6AC7960-9770-EB3B-47CF-D6627D0A1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84DA8ED-B0A5-4497-617A-C504A72C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08" y="1993862"/>
            <a:ext cx="5795961" cy="43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61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CC1C4-F763-530A-1C79-72AB3BD6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4469A-0DE3-DCFA-7FD2-0C138C739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7ACED8-B620-CCD3-4C7F-09230BD3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088" y="1996440"/>
            <a:ext cx="5083723" cy="4348798"/>
          </a:xfrm>
        </p:spPr>
        <p:txBody>
          <a:bodyPr/>
          <a:lstStyle/>
          <a:p>
            <a:r>
              <a:rPr lang="en-US" altLang="zh-CN" dirty="0"/>
              <a:t>Performance tests</a:t>
            </a:r>
          </a:p>
          <a:p>
            <a:r>
              <a:rPr lang="en-US" altLang="zh-CN" dirty="0"/>
              <a:t>Unit tests</a:t>
            </a:r>
          </a:p>
          <a:p>
            <a:r>
              <a:rPr lang="en-US" altLang="zh-CN" dirty="0"/>
              <a:t>Integration tests</a:t>
            </a:r>
          </a:p>
          <a:p>
            <a:r>
              <a:rPr lang="en-US" altLang="zh-CN" dirty="0"/>
              <a:t>Web Vitals</a:t>
            </a:r>
          </a:p>
          <a:p>
            <a:r>
              <a:rPr lang="en-US" altLang="zh-CN" dirty="0"/>
              <a:t>WCAG</a:t>
            </a:r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96880504-480D-852D-6194-C3A30F982B16}"/>
              </a:ext>
            </a:extLst>
          </p:cNvPr>
          <p:cNvSpPr txBox="1">
            <a:spLocks/>
          </p:cNvSpPr>
          <p:nvPr/>
        </p:nvSpPr>
        <p:spPr>
          <a:xfrm>
            <a:off x="6671469" y="1996440"/>
            <a:ext cx="5083723" cy="43487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/>
              <a:t>Efficiency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Scalability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Robustness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89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65247-8064-7698-BB2C-49D25E3D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02504-DC29-4CB4-37EB-542D36A0F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Future work and research directions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4C7D9B-B4FE-6A7B-6952-37EB2F9439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Appliable to other classification model</a:t>
            </a:r>
          </a:p>
          <a:p>
            <a:r>
              <a:rPr lang="en-US" altLang="zh-CN" dirty="0"/>
              <a:t>Alert rules editor not good enough</a:t>
            </a:r>
          </a:p>
          <a:p>
            <a:r>
              <a:rPr lang="en-US" altLang="zh-CN" dirty="0"/>
              <a:t>ACL not implemented yet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81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AE02E28-9BD8-7B14-3D3F-18F792D7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E3A9B-8CCE-8A53-9A83-4FD2BEFEB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0AC8713-F993-0027-53D4-1D31C5965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Al </a:t>
            </a:r>
            <a:r>
              <a:rPr lang="en-US" altLang="zh-CN" dirty="0" err="1"/>
              <a:t>Galvis</a:t>
            </a:r>
            <a:r>
              <a:rPr lang="en-US" altLang="zh-CN" dirty="0"/>
              <a:t>: Messaging Design Pattern and Pattern Implementation, in 17th conference on Pattern Languages of Programs-</a:t>
            </a:r>
            <a:r>
              <a:rPr lang="en-US" altLang="zh-CN" dirty="0" err="1"/>
              <a:t>PLoP</a:t>
            </a:r>
            <a:r>
              <a:rPr lang="en-US" altLang="zh-CN" dirty="0"/>
              <a:t>, </a:t>
            </a:r>
            <a:r>
              <a:rPr lang="en-US" altLang="zh-CN" dirty="0" err="1"/>
              <a:t>Citeseer</a:t>
            </a:r>
            <a:r>
              <a:rPr lang="en-US" altLang="zh-CN" dirty="0"/>
              <a:t>, 2010.</a:t>
            </a:r>
          </a:p>
          <a:p>
            <a:r>
              <a:rPr lang="en-US" altLang="zh-CN" dirty="0"/>
              <a:t>Stefan Kahl, Hussein </a:t>
            </a:r>
            <a:r>
              <a:rPr lang="en-US" altLang="zh-CN" dirty="0" err="1"/>
              <a:t>Hussein</a:t>
            </a:r>
            <a:r>
              <a:rPr lang="en-US" altLang="zh-CN" dirty="0"/>
              <a:t>, Etienne Fabian, Jan </a:t>
            </a:r>
            <a:r>
              <a:rPr lang="en-US" altLang="zh-CN" dirty="0" err="1"/>
              <a:t>Schloßhauer</a:t>
            </a:r>
            <a:r>
              <a:rPr lang="en-US" altLang="zh-CN" dirty="0"/>
              <a:t>, </a:t>
            </a:r>
            <a:r>
              <a:rPr lang="en-US" altLang="zh-CN" dirty="0" err="1"/>
              <a:t>Enniyan</a:t>
            </a:r>
            <a:r>
              <a:rPr lang="en-US" altLang="zh-CN" dirty="0"/>
              <a:t> </a:t>
            </a:r>
            <a:r>
              <a:rPr lang="en-US" altLang="zh-CN" dirty="0" err="1"/>
              <a:t>Thangaraju</a:t>
            </a:r>
            <a:r>
              <a:rPr lang="en-US" altLang="zh-CN" dirty="0"/>
              <a:t>, Danny </a:t>
            </a:r>
            <a:r>
              <a:rPr lang="en-US" altLang="zh-CN" dirty="0" err="1"/>
              <a:t>Kowerko</a:t>
            </a:r>
            <a:r>
              <a:rPr lang="en-US" altLang="zh-CN" dirty="0"/>
              <a:t> and Maximilian </a:t>
            </a:r>
            <a:r>
              <a:rPr lang="en-US" altLang="zh-CN" dirty="0" err="1"/>
              <a:t>Eibl</a:t>
            </a:r>
            <a:r>
              <a:rPr lang="en-US" altLang="zh-CN" dirty="0"/>
              <a:t>: Acoustic Event Classification Using Convolutional Neural Networks, in INFORMATIK 2017 (edited by Maximilian </a:t>
            </a:r>
            <a:r>
              <a:rPr lang="en-US" altLang="zh-CN" dirty="0" err="1"/>
              <a:t>Eibl</a:t>
            </a:r>
            <a:r>
              <a:rPr lang="en-US" altLang="zh-CN" dirty="0"/>
              <a:t> and Martin </a:t>
            </a:r>
            <a:r>
              <a:rPr lang="en-US" altLang="zh-CN" dirty="0" err="1"/>
              <a:t>Gaedke</a:t>
            </a:r>
            <a:r>
              <a:rPr lang="en-US" altLang="zh-CN" dirty="0"/>
              <a:t>), pp. 2177–2188, Gesellschaft fur </a:t>
            </a:r>
            <a:r>
              <a:rPr lang="en-US" altLang="zh-CN" dirty="0" err="1"/>
              <a:t>Informatik</a:t>
            </a:r>
            <a:r>
              <a:rPr lang="en-US" altLang="zh-CN" dirty="0"/>
              <a:t>, Bonn, Chemnitz, Germany, 2017. ¨ URL </a:t>
            </a:r>
            <a:r>
              <a:rPr lang="en-US" altLang="zh-CN" dirty="0">
                <a:hlinkClick r:id="rId3"/>
              </a:rPr>
              <a:t>https://doi.org/10.18420/in2017_217</a:t>
            </a:r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Sampathkumar</a:t>
            </a:r>
            <a:r>
              <a:rPr lang="en-US" altLang="zh-CN" dirty="0"/>
              <a:t>, R </a:t>
            </a:r>
            <a:r>
              <a:rPr lang="en-US" altLang="zh-CN" dirty="0" err="1"/>
              <a:t>Erler</a:t>
            </a:r>
            <a:r>
              <a:rPr lang="en-US" altLang="zh-CN" dirty="0"/>
              <a:t> and D </a:t>
            </a:r>
            <a:r>
              <a:rPr lang="en-US" altLang="zh-CN" dirty="0" err="1"/>
              <a:t>Kowerko</a:t>
            </a:r>
            <a:r>
              <a:rPr lang="en-US" altLang="zh-CN" dirty="0"/>
              <a:t>: CNN-based Audio Classification for Environmental Sounds, Ambient Assisted Living and Public Transport Environments using an Extensive Combined Dataset, </a:t>
            </a:r>
            <a:r>
              <a:rPr lang="en-US" altLang="zh-CN" dirty="0" err="1"/>
              <a:t>Chemnitzer</a:t>
            </a:r>
            <a:r>
              <a:rPr lang="en-US" altLang="zh-CN" dirty="0"/>
              <a:t> </a:t>
            </a:r>
            <a:r>
              <a:rPr lang="en-US" altLang="zh-CN" dirty="0" err="1"/>
              <a:t>Informatik</a:t>
            </a:r>
            <a:r>
              <a:rPr lang="en-US" altLang="zh-CN" dirty="0"/>
              <a:t> </a:t>
            </a:r>
            <a:r>
              <a:rPr lang="en-US" altLang="zh-CN" dirty="0" err="1"/>
              <a:t>Berichte</a:t>
            </a:r>
            <a:r>
              <a:rPr lang="en-US" altLang="zh-CN" dirty="0"/>
              <a:t>, vol. CSR-20-01:pp. 29–66, Jan. 2019. URL https://www.tu-chemnitz.de/informatik/service/ib/pdf/CSR20-01.pdf </a:t>
            </a:r>
          </a:p>
          <a:p>
            <a:r>
              <a:rPr lang="en-US" altLang="zh-CN" dirty="0" err="1"/>
              <a:t>Arunodhayan</a:t>
            </a:r>
            <a:r>
              <a:rPr lang="en-US" altLang="zh-CN" dirty="0"/>
              <a:t> </a:t>
            </a:r>
            <a:r>
              <a:rPr lang="en-US" altLang="zh-CN" dirty="0" err="1"/>
              <a:t>Sampathkumar</a:t>
            </a:r>
            <a:r>
              <a:rPr lang="en-US" altLang="zh-CN" dirty="0"/>
              <a:t>, </a:t>
            </a:r>
            <a:r>
              <a:rPr lang="en-US" altLang="zh-CN" dirty="0" err="1"/>
              <a:t>Ren´e</a:t>
            </a:r>
            <a:r>
              <a:rPr lang="en-US" altLang="zh-CN" dirty="0"/>
              <a:t> </a:t>
            </a:r>
            <a:r>
              <a:rPr lang="en-US" altLang="zh-CN" dirty="0" err="1"/>
              <a:t>Erler</a:t>
            </a:r>
            <a:r>
              <a:rPr lang="en-US" altLang="zh-CN" dirty="0"/>
              <a:t> and Danny </a:t>
            </a:r>
            <a:r>
              <a:rPr lang="en-US" altLang="zh-CN" dirty="0" err="1"/>
              <a:t>Kowerko</a:t>
            </a:r>
            <a:r>
              <a:rPr lang="en-US" altLang="zh-CN" dirty="0"/>
              <a:t>: A </a:t>
            </a:r>
            <a:r>
              <a:rPr lang="en-US" altLang="zh-CN" dirty="0" err="1"/>
              <a:t>RealTime</a:t>
            </a:r>
            <a:r>
              <a:rPr lang="en-US" altLang="zh-CN" dirty="0"/>
              <a:t> Demo for Acoustic Event Classification in Ambient Assisted Living Contexts, in Proceedings of the 27th ACM International Conference on Multimedia, pp. 2205–2207, ACM, Oct. 2019. URL </a:t>
            </a:r>
            <a:r>
              <a:rPr lang="en-US" altLang="zh-CN" dirty="0">
                <a:hlinkClick r:id="rId4"/>
              </a:rPr>
              <a:t>https://doi.org/10.1145/3343031.3350600</a:t>
            </a:r>
            <a:endParaRPr lang="en-US" altLang="zh-CN" dirty="0"/>
          </a:p>
          <a:p>
            <a:r>
              <a:rPr lang="en-US" altLang="zh-CN" dirty="0" err="1"/>
              <a:t>Arunodhayan</a:t>
            </a:r>
            <a:r>
              <a:rPr lang="en-US" altLang="zh-CN" dirty="0"/>
              <a:t> </a:t>
            </a:r>
            <a:r>
              <a:rPr lang="en-US" altLang="zh-CN" dirty="0" err="1"/>
              <a:t>Sampathkumar</a:t>
            </a:r>
            <a:r>
              <a:rPr lang="en-US" altLang="zh-CN" dirty="0"/>
              <a:t> and Danny </a:t>
            </a:r>
            <a:r>
              <a:rPr lang="en-US" altLang="zh-CN" dirty="0" err="1"/>
              <a:t>Kowerko</a:t>
            </a:r>
            <a:r>
              <a:rPr lang="en-US" altLang="zh-CN" dirty="0"/>
              <a:t>: Low Complexity Acoustic Scene Classification Using Aalnet-94 , Tech. rep., DCASE2020 Challenge, Jun. 2020. URL https://dcase.community/documents/challenge2020/ </a:t>
            </a:r>
            <a:r>
              <a:rPr lang="en-US" altLang="zh-CN" dirty="0" err="1"/>
              <a:t>technical_reports</a:t>
            </a:r>
            <a:r>
              <a:rPr lang="en-US" altLang="zh-CN" dirty="0"/>
              <a:t>/DCASE2020_Sampathkumar_42.pdf</a:t>
            </a:r>
          </a:p>
          <a:p>
            <a:r>
              <a:rPr lang="de-DE" altLang="zh-CN" dirty="0"/>
              <a:t>Bewertung der Anwendung IAA durch Nicht-Nutzer (Antworten)</a:t>
            </a:r>
            <a:endParaRPr lang="en-US" altLang="zh-CN" dirty="0"/>
          </a:p>
          <a:p>
            <a:r>
              <a:rPr lang="en-US" altLang="zh-CN" dirty="0" err="1"/>
              <a:t>prometheus</a:t>
            </a:r>
            <a:r>
              <a:rPr lang="en-US" altLang="zh-CN" dirty="0"/>
              <a:t>/</a:t>
            </a:r>
            <a:r>
              <a:rPr lang="en-US" altLang="zh-CN" dirty="0" err="1"/>
              <a:t>alertmanager</a:t>
            </a:r>
            <a:r>
              <a:rPr lang="en-US" altLang="zh-CN" dirty="0"/>
              <a:t>: Prometheus </a:t>
            </a:r>
            <a:r>
              <a:rPr lang="en-US" altLang="zh-CN" dirty="0" err="1"/>
              <a:t>Alertmanager</a:t>
            </a:r>
            <a:r>
              <a:rPr lang="en-US" altLang="zh-CN" dirty="0"/>
              <a:t> , https://web.archive.org/web/20220629085738/https://github.com/prometheus/alertmanager, accessed: 2022-06-29.</a:t>
            </a:r>
          </a:p>
          <a:p>
            <a:r>
              <a:rPr lang="en-US" altLang="zh-CN" dirty="0"/>
              <a:t>W3C Web Accessibility Initiative (WAI): Accessibility, Usability, and Inclusion — w3.org, https://www.w3.org/WAI/fundamentals/ accessibility-usability-inclusion/, [Accessed 19-11-2023].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49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823BA8-3908-A536-562D-AA0FFCD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9CBBC-6586-EA20-53A2-987DAFD03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124761E-0308-DD62-F816-25B27230AC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6458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7741EA-AEE0-90A4-1151-7A74144B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365016-A2B8-90E1-CEED-A4E0E2481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8AC455-DBF2-ECD1-A562-8489BCC95C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thesis.git.gource.visuailzed.1080p.transcoded">
            <a:hlinkClick r:id="" action="ppaction://media"/>
            <a:extLst>
              <a:ext uri="{FF2B5EF4-FFF2-40B4-BE49-F238E27FC236}">
                <a16:creationId xmlns:a16="http://schemas.microsoft.com/office/drawing/2014/main" id="{B3B1DAD0-6B39-9FCD-69A0-17031A207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6378" y="1021450"/>
            <a:ext cx="7339244" cy="55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0DC0-D095-B86C-E1F8-B5007D49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8CEA6C-0896-8C6B-534F-A3FD80AD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1B3610-221A-5073-A1E7-3A28C5E763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5693BC5-01A9-16BD-6322-BABA934CCB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952" r="9952"/>
          <a:stretch>
            <a:fillRect/>
          </a:stretch>
        </p:blipFill>
        <p:spPr>
          <a:xfrm>
            <a:off x="300038" y="1854821"/>
            <a:ext cx="2897980" cy="214233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6E2B1F-17B5-DAEF-277F-1A6BBFB5F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Lack of user-friendly and robust applications</a:t>
            </a:r>
          </a:p>
          <a:p>
            <a:r>
              <a:rPr lang="en-US" altLang="zh-CN" dirty="0"/>
              <a:t>Inability to scale up</a:t>
            </a:r>
          </a:p>
          <a:p>
            <a:r>
              <a:rPr lang="en-US" altLang="zh-CN" dirty="0"/>
              <a:t>Efficiency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F441CF-DBA2-F76C-A588-AA1370C7A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9" t="-485" r="20704" b="2773"/>
          <a:stretch/>
        </p:blipFill>
        <p:spPr>
          <a:xfrm>
            <a:off x="3198018" y="1836420"/>
            <a:ext cx="2988000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518ABE-EBC5-0F1F-D4F1-D9A73D6F1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6" r="-6816"/>
          <a:stretch/>
        </p:blipFill>
        <p:spPr>
          <a:xfrm>
            <a:off x="300039" y="3997152"/>
            <a:ext cx="3697044" cy="21423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748F0D-7CCE-3416-DF3C-4BD889C5D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019" y="3997152"/>
            <a:ext cx="2987999" cy="21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2331-F600-640F-6E5C-106F048C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14DDE-26EC-D96E-5A80-B314AABDE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8697C-E373-229F-80A1-316F3B1E5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Feedback from non-users of IAA App</a:t>
            </a:r>
          </a:p>
          <a:p>
            <a:r>
              <a:rPr lang="en-US" altLang="zh-CN" dirty="0"/>
              <a:t>Higher speed</a:t>
            </a:r>
          </a:p>
          <a:p>
            <a:r>
              <a:rPr lang="en-US" altLang="zh-CN" dirty="0"/>
              <a:t>More robustness</a:t>
            </a:r>
          </a:p>
          <a:p>
            <a:r>
              <a:rPr lang="en-US" altLang="zh-CN" dirty="0"/>
              <a:t>More informative visualization</a:t>
            </a:r>
          </a:p>
          <a:p>
            <a:r>
              <a:rPr lang="en-US" altLang="zh-CN" dirty="0"/>
              <a:t>Clearer interface</a:t>
            </a:r>
          </a:p>
          <a:p>
            <a:r>
              <a:rPr lang="en-US" altLang="zh-CN" dirty="0"/>
              <a:t>Better usability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47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>
            <a:extLst>
              <a:ext uri="{FF2B5EF4-FFF2-40B4-BE49-F238E27FC236}">
                <a16:creationId xmlns:a16="http://schemas.microsoft.com/office/drawing/2014/main" id="{924F8C14-C240-C62B-FF9D-D4884672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7AC337-F0EF-B7D1-236B-8224FBDA5C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Proposed Demonstration Platform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1F3FC0B-60F6-5275-F1D5-65380C7EBC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911523C-E36C-3D94-5A0A-DFB5B1DF02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Pub-sub messaging pattern</a:t>
            </a:r>
          </a:p>
          <a:p>
            <a:r>
              <a:rPr lang="en-US" altLang="zh-CN" dirty="0"/>
              <a:t>Asynchronous Messaging</a:t>
            </a:r>
            <a:endParaRPr lang="zh-CN" altLang="en-US" dirty="0"/>
          </a:p>
          <a:p>
            <a:r>
              <a:rPr lang="en-US" altLang="zh-CN" dirty="0"/>
              <a:t>Decoupled Architecture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F2366C-118E-5B1E-AA29-0FA2CEB6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087" y="2404167"/>
            <a:ext cx="5795962" cy="34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7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B39A8-2B96-3FEC-8E57-DC437B35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E9B3A-1B70-D556-7730-BE58C4FD5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Backend</a:t>
            </a:r>
            <a:endParaRPr lang="zh-CN" altLang="en-US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DCF6071-F8CC-25D6-A037-D06DDB01B0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038" b="13038"/>
          <a:stretch>
            <a:fillRect/>
          </a:stretch>
        </p:blipFill>
        <p:spPr>
          <a:xfrm>
            <a:off x="299921" y="4549832"/>
            <a:ext cx="1825964" cy="1349843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8AF531-02C5-B92D-A3CB-B4EB8E6183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</a:p>
          <a:p>
            <a:r>
              <a:rPr lang="en-US" altLang="zh-CN" dirty="0"/>
              <a:t>Nginx</a:t>
            </a:r>
          </a:p>
          <a:p>
            <a:r>
              <a:rPr lang="en-US" altLang="zh-CN" dirty="0" err="1"/>
              <a:t>Traefik</a:t>
            </a:r>
            <a:endParaRPr lang="en-US" altLang="zh-CN" dirty="0"/>
          </a:p>
          <a:p>
            <a:r>
              <a:rPr lang="en-US" altLang="zh-CN" dirty="0" err="1"/>
              <a:t>Mosquitto</a:t>
            </a:r>
            <a:endParaRPr lang="en-US" altLang="zh-CN" dirty="0"/>
          </a:p>
          <a:p>
            <a:r>
              <a:rPr lang="en-US" altLang="zh-CN" dirty="0"/>
              <a:t>Grafana</a:t>
            </a:r>
          </a:p>
          <a:p>
            <a:r>
              <a:rPr lang="en-US" altLang="zh-CN" dirty="0"/>
              <a:t>Prometheus</a:t>
            </a:r>
          </a:p>
          <a:p>
            <a:r>
              <a:rPr lang="en-US" altLang="zh-CN" dirty="0"/>
              <a:t>Express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2BFEF85F-0720-97AB-D33C-E1F5A0CE9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4809" y="4451235"/>
            <a:ext cx="1741095" cy="1741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DE9D16-EF1E-7556-6980-D77F7EB8C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339" y="4404864"/>
            <a:ext cx="1188747" cy="1639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5B5DB9-B3F6-F87A-12AE-1F9EEF47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21" y="2909818"/>
            <a:ext cx="1578956" cy="15789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0335F4-1E26-42C7-2C59-A2A85E3CC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20" y="1564905"/>
            <a:ext cx="1283855" cy="1283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064F5C-190E-788E-F700-FF65F088F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2402" y="1564905"/>
            <a:ext cx="1229926" cy="12157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9655A0-4443-E7C5-231C-D04433C9C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6393" y="3080034"/>
            <a:ext cx="1330844" cy="9981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5F93EC-8699-16AE-C45A-957D62C09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2402" y="2916581"/>
            <a:ext cx="2163582" cy="13250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77E451A-74FC-CAD8-2471-6AA658C447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9455" y="1389900"/>
            <a:ext cx="1608513" cy="1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E8B54-C0DE-87D7-E085-FCD0A409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6B126-73F1-F06D-43C8-2324A0796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Frontend</a:t>
            </a:r>
            <a:endParaRPr lang="zh-CN" altLang="en-US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F3F4E8A-F510-A149-A414-F3892C1D8B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278" b="22278"/>
          <a:stretch>
            <a:fillRect/>
          </a:stretch>
        </p:blipFill>
        <p:spPr bwMode="auto">
          <a:xfrm>
            <a:off x="299948" y="2589269"/>
            <a:ext cx="1031825" cy="7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Free React Logo Icon">
            <a:extLst>
              <a:ext uri="{FF2B5EF4-FFF2-40B4-BE49-F238E27FC236}">
                <a16:creationId xmlns:a16="http://schemas.microsoft.com/office/drawing/2014/main" id="{3C2BBD08-95B5-C9BC-9EFC-B13D3D7FD753}"/>
              </a:ext>
            </a:extLst>
          </p:cNvPr>
          <p:cNvSpPr>
            <a:spLocks noGrp="1" noChangeAspect="1" noChangeArrowheads="1"/>
          </p:cNvSpPr>
          <p:nvPr>
            <p:ph type="body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Bootstrap</a:t>
            </a:r>
          </a:p>
          <a:p>
            <a:r>
              <a:rPr lang="en-US" altLang="zh-CN" dirty="0"/>
              <a:t>D3</a:t>
            </a:r>
          </a:p>
          <a:p>
            <a:r>
              <a:rPr lang="en-US" altLang="zh-CN" dirty="0"/>
              <a:t>React</a:t>
            </a:r>
          </a:p>
          <a:p>
            <a:r>
              <a:rPr lang="en-US" altLang="zh-CN" dirty="0"/>
              <a:t>Babel</a:t>
            </a:r>
          </a:p>
          <a:p>
            <a:r>
              <a:rPr lang="en-US" altLang="zh-CN" dirty="0"/>
              <a:t>Webpack</a:t>
            </a:r>
          </a:p>
          <a:p>
            <a:r>
              <a:rPr lang="en-US" altLang="zh-CN" dirty="0"/>
              <a:t>Yarn</a:t>
            </a:r>
          </a:p>
          <a:p>
            <a:r>
              <a:rPr lang="en-US" altLang="zh-CN" dirty="0"/>
              <a:t>Jest</a:t>
            </a:r>
          </a:p>
          <a:p>
            <a:r>
              <a:rPr lang="en-US" altLang="zh-CN" dirty="0"/>
              <a:t>…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23C5A0-47FF-3AA9-2CBC-BC3DFB70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673" y="3241948"/>
            <a:ext cx="1381532" cy="5372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7362C6-9363-11A0-2EE0-3E052197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98" y="4951548"/>
            <a:ext cx="1241814" cy="140697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4DB9962A-79C9-1E45-123E-762652FFB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0023" y="5012141"/>
            <a:ext cx="1391552" cy="13915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E3361A-9810-1BBE-5D6B-75937CF66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906" y="4993208"/>
            <a:ext cx="1323656" cy="13236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EAA0784-F3C9-9B27-803A-397F55F06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942" y="2002845"/>
            <a:ext cx="917640" cy="9176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29B2FB-0A56-FB93-63CC-205CA5EFC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128" y="1941752"/>
            <a:ext cx="937309" cy="10606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06E5B16-FDED-2601-1B28-6CD560B3A3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0234" y="4051029"/>
            <a:ext cx="1460445" cy="6636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09D11-A780-2F61-D633-55BB11DBD1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6867" y="3119829"/>
            <a:ext cx="1637415" cy="163741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158CF73-241C-BF71-2276-C209AD958B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5490" y="3091037"/>
            <a:ext cx="978996" cy="85152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570A33D-752E-7734-C1EB-D107203CD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7687" y="4090322"/>
            <a:ext cx="863677" cy="68824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308E314-3508-AFB6-486F-F1F3CC5203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654" y="3735842"/>
            <a:ext cx="928371" cy="9283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83018B3-50A2-7F8A-091E-017DC6FEC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9383" y="2046793"/>
            <a:ext cx="1381532" cy="7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DB740-0C3E-B37D-B11E-A203B504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E934A4-44FF-EF1D-878A-5996A7C00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62B56B-5B6F-925C-DE46-9C38BAD982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4AEA1-E693-BD3A-02DC-010DF579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bright="7000" contras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656" y="1546168"/>
            <a:ext cx="8614687" cy="47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8C25783-80A8-E209-946F-1285828C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B1D549D-2B3A-D5C8-72E6-FEB8ACE10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Implementation and Deployment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715B238-AA7A-0DCA-C590-94CF2B658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0360D1-D659-D180-428A-9EFF777E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88" y="1996440"/>
            <a:ext cx="6683434" cy="43785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DC00AF-5A56-47D4-C400-63CC83B04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169" y="1996440"/>
            <a:ext cx="2012184" cy="43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18851"/>
      </p:ext>
    </p:extLst>
  </p:cSld>
  <p:clrMapOvr>
    <a:masterClrMapping/>
  </p:clrMapOvr>
</p:sld>
</file>

<file path=ppt/theme/theme1.xml><?xml version="1.0" encoding="utf-8"?>
<a:theme xmlns:a="http://schemas.openxmlformats.org/drawingml/2006/main" name="TUC Startfolie">
  <a:themeElements>
    <a:clrScheme name="Benutzerdefiniert 1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5F50"/>
      </a:accent1>
      <a:accent2>
        <a:srgbClr val="4A8246"/>
      </a:accent2>
      <a:accent3>
        <a:srgbClr val="00C6A7"/>
      </a:accent3>
      <a:accent4>
        <a:srgbClr val="F2F2F2"/>
      </a:accent4>
      <a:accent5>
        <a:srgbClr val="92D050"/>
      </a:accent5>
      <a:accent6>
        <a:srgbClr val="00322A"/>
      </a:accent6>
      <a:hlink>
        <a:srgbClr val="005F50"/>
      </a:hlink>
      <a:folHlink>
        <a:srgbClr val="00AC8F"/>
      </a:folHlink>
    </a:clrScheme>
    <a:fontScheme name="4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4" id="{8E23E5B1-ED62-4819-9B36-298B6B0E6F18}" vid="{DB5A10D5-1650-48E2-8DB9-B470665AD63C}"/>
    </a:ext>
  </a:extLst>
</a:theme>
</file>

<file path=ppt/theme/theme2.xml><?xml version="1.0" encoding="utf-8"?>
<a:theme xmlns:a="http://schemas.openxmlformats.org/drawingml/2006/main" name="TUC Folgefolien ">
  <a:themeElements>
    <a:clrScheme name="Benutzerdefiniert 2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5F50"/>
      </a:accent1>
      <a:accent2>
        <a:srgbClr val="4A8246"/>
      </a:accent2>
      <a:accent3>
        <a:srgbClr val="00C6A7"/>
      </a:accent3>
      <a:accent4>
        <a:srgbClr val="F2F2F2"/>
      </a:accent4>
      <a:accent5>
        <a:srgbClr val="92D050"/>
      </a:accent5>
      <a:accent6>
        <a:srgbClr val="00322A"/>
      </a:accent6>
      <a:hlink>
        <a:srgbClr val="005F50"/>
      </a:hlink>
      <a:folHlink>
        <a:srgbClr val="00AC8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" id="{8E23E5B1-ED62-4819-9B36-298B6B0E6F18}" vid="{AAFD04C6-EAA1-4087-BFE9-807DE0C284A0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INFO_KH</Template>
  <TotalTime>1502</TotalTime>
  <Words>493</Words>
  <Application>Microsoft Office PowerPoint</Application>
  <PresentationFormat>宽屏</PresentationFormat>
  <Paragraphs>68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Calibri</vt:lpstr>
      <vt:lpstr>Arial</vt:lpstr>
      <vt:lpstr>HarmonyOS Sans</vt:lpstr>
      <vt:lpstr>Roboto</vt:lpstr>
      <vt:lpstr>TUC Startfolie</vt:lpstr>
      <vt:lpstr>TUC Folgefolien </vt:lpstr>
      <vt:lpstr>Department of Computer Science Junior Professorship of Media Computing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Science Junior Professorship of Media Computing</dc:title>
  <dc:subject/>
  <dc:creator>ASUS</dc:creator>
  <cp:keywords/>
  <dc:description/>
  <cp:lastModifiedBy>ASUS</cp:lastModifiedBy>
  <cp:revision>12</cp:revision>
  <cp:lastPrinted>2015-10-30T11:33:42Z</cp:lastPrinted>
  <dcterms:created xsi:type="dcterms:W3CDTF">2024-02-28T09:43:20Z</dcterms:created>
  <dcterms:modified xsi:type="dcterms:W3CDTF">2024-02-29T10:45:46Z</dcterms:modified>
  <cp:category>Corporate Design der TU Chemnitz</cp:category>
</cp:coreProperties>
</file>